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napToGrid="0">
      <p:cViewPr varScale="1">
        <p:scale>
          <a:sx n="70" d="100"/>
          <a:sy n="70" d="100"/>
        </p:scale>
        <p:origin x="71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3FCDE038-7B8B-4082-8C72-E216714F88C9}" type="datetimeFigureOut">
              <a:rPr lang="ar-SA" smtClean="0"/>
              <a:t>06/01/1441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3124C17-B61E-4AD1-A0AC-851895955870}" type="slidenum">
              <a:rPr lang="ar-SA" smtClean="0"/>
              <a:t>‹#›</a:t>
            </a:fld>
            <a:endParaRPr lang="ar-SA"/>
          </a:p>
        </p:txBody>
      </p:sp>
    </p:spTree>
    <p:extLst>
      <p:ext uri="{BB962C8B-B14F-4D97-AF65-F5344CB8AC3E}">
        <p14:creationId xmlns:p14="http://schemas.microsoft.com/office/powerpoint/2010/main" val="2102174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3FCDE038-7B8B-4082-8C72-E216714F88C9}" type="datetimeFigureOut">
              <a:rPr lang="ar-SA" smtClean="0"/>
              <a:t>06/01/1441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3124C17-B61E-4AD1-A0AC-851895955870}" type="slidenum">
              <a:rPr lang="ar-SA" smtClean="0"/>
              <a:t>‹#›</a:t>
            </a:fld>
            <a:endParaRPr lang="ar-SA"/>
          </a:p>
        </p:txBody>
      </p:sp>
    </p:spTree>
    <p:extLst>
      <p:ext uri="{BB962C8B-B14F-4D97-AF65-F5344CB8AC3E}">
        <p14:creationId xmlns:p14="http://schemas.microsoft.com/office/powerpoint/2010/main" val="921662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3FCDE038-7B8B-4082-8C72-E216714F88C9}" type="datetimeFigureOut">
              <a:rPr lang="ar-SA" smtClean="0"/>
              <a:t>06/01/1441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3124C17-B61E-4AD1-A0AC-851895955870}" type="slidenum">
              <a:rPr lang="ar-SA" smtClean="0"/>
              <a:t>‹#›</a:t>
            </a:fld>
            <a:endParaRPr lang="ar-SA"/>
          </a:p>
        </p:txBody>
      </p:sp>
    </p:spTree>
    <p:extLst>
      <p:ext uri="{BB962C8B-B14F-4D97-AF65-F5344CB8AC3E}">
        <p14:creationId xmlns:p14="http://schemas.microsoft.com/office/powerpoint/2010/main" val="1836236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3FCDE038-7B8B-4082-8C72-E216714F88C9}" type="datetimeFigureOut">
              <a:rPr lang="ar-SA" smtClean="0"/>
              <a:t>06/01/1441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3124C17-B61E-4AD1-A0AC-851895955870}" type="slidenum">
              <a:rPr lang="ar-SA" smtClean="0"/>
              <a:t>‹#›</a:t>
            </a:fld>
            <a:endParaRPr lang="ar-SA"/>
          </a:p>
        </p:txBody>
      </p:sp>
    </p:spTree>
    <p:extLst>
      <p:ext uri="{BB962C8B-B14F-4D97-AF65-F5344CB8AC3E}">
        <p14:creationId xmlns:p14="http://schemas.microsoft.com/office/powerpoint/2010/main" val="1996262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3FCDE038-7B8B-4082-8C72-E216714F88C9}" type="datetimeFigureOut">
              <a:rPr lang="ar-SA" smtClean="0"/>
              <a:t>06/01/1441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3124C17-B61E-4AD1-A0AC-851895955870}" type="slidenum">
              <a:rPr lang="ar-SA" smtClean="0"/>
              <a:t>‹#›</a:t>
            </a:fld>
            <a:endParaRPr lang="ar-SA"/>
          </a:p>
        </p:txBody>
      </p:sp>
    </p:spTree>
    <p:extLst>
      <p:ext uri="{BB962C8B-B14F-4D97-AF65-F5344CB8AC3E}">
        <p14:creationId xmlns:p14="http://schemas.microsoft.com/office/powerpoint/2010/main" val="3020910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3FCDE038-7B8B-4082-8C72-E216714F88C9}" type="datetimeFigureOut">
              <a:rPr lang="ar-SA" smtClean="0"/>
              <a:t>06/01/1441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E3124C17-B61E-4AD1-A0AC-851895955870}" type="slidenum">
              <a:rPr lang="ar-SA" smtClean="0"/>
              <a:t>‹#›</a:t>
            </a:fld>
            <a:endParaRPr lang="ar-SA"/>
          </a:p>
        </p:txBody>
      </p:sp>
    </p:spTree>
    <p:extLst>
      <p:ext uri="{BB962C8B-B14F-4D97-AF65-F5344CB8AC3E}">
        <p14:creationId xmlns:p14="http://schemas.microsoft.com/office/powerpoint/2010/main" val="1241698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3FCDE038-7B8B-4082-8C72-E216714F88C9}" type="datetimeFigureOut">
              <a:rPr lang="ar-SA" smtClean="0"/>
              <a:t>06/01/1441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E3124C17-B61E-4AD1-A0AC-851895955870}" type="slidenum">
              <a:rPr lang="ar-SA" smtClean="0"/>
              <a:t>‹#›</a:t>
            </a:fld>
            <a:endParaRPr lang="ar-SA"/>
          </a:p>
        </p:txBody>
      </p:sp>
    </p:spTree>
    <p:extLst>
      <p:ext uri="{BB962C8B-B14F-4D97-AF65-F5344CB8AC3E}">
        <p14:creationId xmlns:p14="http://schemas.microsoft.com/office/powerpoint/2010/main" val="1503959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3FCDE038-7B8B-4082-8C72-E216714F88C9}" type="datetimeFigureOut">
              <a:rPr lang="ar-SA" smtClean="0"/>
              <a:t>06/01/1441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E3124C17-B61E-4AD1-A0AC-851895955870}" type="slidenum">
              <a:rPr lang="ar-SA" smtClean="0"/>
              <a:t>‹#›</a:t>
            </a:fld>
            <a:endParaRPr lang="ar-SA"/>
          </a:p>
        </p:txBody>
      </p:sp>
    </p:spTree>
    <p:extLst>
      <p:ext uri="{BB962C8B-B14F-4D97-AF65-F5344CB8AC3E}">
        <p14:creationId xmlns:p14="http://schemas.microsoft.com/office/powerpoint/2010/main" val="401759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FCDE038-7B8B-4082-8C72-E216714F88C9}" type="datetimeFigureOut">
              <a:rPr lang="ar-SA" smtClean="0"/>
              <a:t>06/01/1441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E3124C17-B61E-4AD1-A0AC-851895955870}" type="slidenum">
              <a:rPr lang="ar-SA" smtClean="0"/>
              <a:t>‹#›</a:t>
            </a:fld>
            <a:endParaRPr lang="ar-SA"/>
          </a:p>
        </p:txBody>
      </p:sp>
    </p:spTree>
    <p:extLst>
      <p:ext uri="{BB962C8B-B14F-4D97-AF65-F5344CB8AC3E}">
        <p14:creationId xmlns:p14="http://schemas.microsoft.com/office/powerpoint/2010/main" val="4290294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FCDE038-7B8B-4082-8C72-E216714F88C9}" type="datetimeFigureOut">
              <a:rPr lang="ar-SA" smtClean="0"/>
              <a:t>06/01/1441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E3124C17-B61E-4AD1-A0AC-851895955870}" type="slidenum">
              <a:rPr lang="ar-SA" smtClean="0"/>
              <a:t>‹#›</a:t>
            </a:fld>
            <a:endParaRPr lang="ar-SA"/>
          </a:p>
        </p:txBody>
      </p:sp>
    </p:spTree>
    <p:extLst>
      <p:ext uri="{BB962C8B-B14F-4D97-AF65-F5344CB8AC3E}">
        <p14:creationId xmlns:p14="http://schemas.microsoft.com/office/powerpoint/2010/main" val="1309259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FCDE038-7B8B-4082-8C72-E216714F88C9}" type="datetimeFigureOut">
              <a:rPr lang="ar-SA" smtClean="0"/>
              <a:t>06/01/1441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E3124C17-B61E-4AD1-A0AC-851895955870}" type="slidenum">
              <a:rPr lang="ar-SA" smtClean="0"/>
              <a:t>‹#›</a:t>
            </a:fld>
            <a:endParaRPr lang="ar-SA"/>
          </a:p>
        </p:txBody>
      </p:sp>
    </p:spTree>
    <p:extLst>
      <p:ext uri="{BB962C8B-B14F-4D97-AF65-F5344CB8AC3E}">
        <p14:creationId xmlns:p14="http://schemas.microsoft.com/office/powerpoint/2010/main" val="1287332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FCDE038-7B8B-4082-8C72-E216714F88C9}" type="datetimeFigureOut">
              <a:rPr lang="ar-SA" smtClean="0"/>
              <a:t>06/01/1441</a:t>
            </a:fld>
            <a:endParaRPr lang="ar-SA"/>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3124C17-B61E-4AD1-A0AC-851895955870}" type="slidenum">
              <a:rPr lang="ar-SA" smtClean="0"/>
              <a:t>‹#›</a:t>
            </a:fld>
            <a:endParaRPr lang="ar-SA"/>
          </a:p>
        </p:txBody>
      </p:sp>
    </p:spTree>
    <p:extLst>
      <p:ext uri="{BB962C8B-B14F-4D97-AF65-F5344CB8AC3E}">
        <p14:creationId xmlns:p14="http://schemas.microsoft.com/office/powerpoint/2010/main" val="39229394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817660" y="218364"/>
            <a:ext cx="2975212" cy="589342"/>
          </a:xfrm>
        </p:spPr>
        <p:txBody>
          <a:bodyPr>
            <a:noAutofit/>
          </a:bodyPr>
          <a:lstStyle/>
          <a:p>
            <a:r>
              <a:rPr lang="ar-IQ" sz="4800" b="1" dirty="0" smtClean="0"/>
              <a:t>اللاعب الحر</a:t>
            </a:r>
            <a:endParaRPr lang="ar-SA" sz="4800" b="1" dirty="0"/>
          </a:p>
        </p:txBody>
      </p:sp>
      <p:sp>
        <p:nvSpPr>
          <p:cNvPr id="3" name="عنوان فرعي 2"/>
          <p:cNvSpPr>
            <a:spLocks noGrp="1"/>
          </p:cNvSpPr>
          <p:nvPr>
            <p:ph type="subTitle" idx="1"/>
          </p:nvPr>
        </p:nvSpPr>
        <p:spPr>
          <a:xfrm>
            <a:off x="682388" y="807706"/>
            <a:ext cx="10972800" cy="5445671"/>
          </a:xfrm>
        </p:spPr>
        <p:txBody>
          <a:bodyPr>
            <a:noAutofit/>
          </a:bodyPr>
          <a:lstStyle/>
          <a:p>
            <a:pPr>
              <a:lnSpc>
                <a:spcPct val="100000"/>
              </a:lnSpc>
            </a:pPr>
            <a:r>
              <a:rPr lang="ar-SA" sz="2300" b="1" dirty="0"/>
              <a:t>تعيين اللاعب الحر</a:t>
            </a:r>
            <a:endParaRPr lang="en-US" sz="2300" dirty="0"/>
          </a:p>
          <a:p>
            <a:pPr>
              <a:lnSpc>
                <a:spcPct val="100000"/>
              </a:lnSpc>
            </a:pPr>
            <a:r>
              <a:rPr lang="ar-SA" sz="2300" dirty="0"/>
              <a:t>يحق لكل فريق بتعيين لاعبين مدافعين متخصصين إثنين ضمن قائمة اللاعبين على استمارة التسجيل</a:t>
            </a:r>
            <a:r>
              <a:rPr lang="en-US" sz="2300" dirty="0"/>
              <a:t>.</a:t>
            </a:r>
          </a:p>
          <a:p>
            <a:pPr>
              <a:lnSpc>
                <a:spcPct val="100000"/>
              </a:lnSpc>
            </a:pPr>
            <a:r>
              <a:rPr lang="ar-SA" sz="2300" dirty="0"/>
              <a:t>لمسابقات الاتحاد الدولي للكرة الطائرة، العالمية والرسمية للكبار، إذا سجل الفريق أكثر من</a:t>
            </a:r>
            <a:r>
              <a:rPr lang="en-US" sz="2300" dirty="0"/>
              <a:t> 12 </a:t>
            </a:r>
            <a:r>
              <a:rPr lang="ar-SA" sz="2300" dirty="0"/>
              <a:t>لاعب باستمارة تسجيل المباراة يكون الزامياً من ضمنهم </a:t>
            </a:r>
            <a:r>
              <a:rPr lang="en-US" sz="2300" dirty="0"/>
              <a:t>(2) </a:t>
            </a:r>
            <a:r>
              <a:rPr lang="ar-SA" sz="2300" dirty="0"/>
              <a:t>لاعب </a:t>
            </a:r>
            <a:r>
              <a:rPr lang="ar-SA" sz="2300" dirty="0" err="1"/>
              <a:t>ليبرو</a:t>
            </a:r>
            <a:r>
              <a:rPr lang="en-US" sz="2300" dirty="0"/>
              <a:t>.</a:t>
            </a:r>
          </a:p>
          <a:p>
            <a:pPr>
              <a:lnSpc>
                <a:spcPct val="100000"/>
              </a:lnSpc>
            </a:pPr>
            <a:r>
              <a:rPr lang="ar-SA" sz="2300" dirty="0"/>
              <a:t>يجب تسجيل اللاعبين الحرين على استمارة التسجيل على سطور خاصة محجوزة لهذا</a:t>
            </a:r>
            <a:r>
              <a:rPr lang="en-US" sz="2300" dirty="0"/>
              <a:t>.</a:t>
            </a:r>
          </a:p>
          <a:p>
            <a:pPr>
              <a:lnSpc>
                <a:spcPct val="100000"/>
              </a:lnSpc>
            </a:pPr>
            <a:r>
              <a:rPr lang="ar-SA" sz="2300" dirty="0"/>
              <a:t>يكون اللاعب الحر في الملعب كلاعب حر فعلي، وإذا كان هناك لاعب حر آخر، سيكون كلاعب حر ثاني للفريق</a:t>
            </a:r>
            <a:r>
              <a:rPr lang="en-US" sz="2300" dirty="0"/>
              <a:t>.</a:t>
            </a:r>
          </a:p>
          <a:p>
            <a:pPr>
              <a:lnSpc>
                <a:spcPct val="100000"/>
              </a:lnSpc>
            </a:pPr>
            <a:r>
              <a:rPr lang="ar-SA" sz="2300" dirty="0"/>
              <a:t>يتواجد لاعب حر واحد فقط في الملعب عند أي وقت</a:t>
            </a:r>
            <a:r>
              <a:rPr lang="en-US" sz="2300" dirty="0" smtClean="0"/>
              <a:t>.</a:t>
            </a:r>
            <a:endParaRPr lang="ar-IQ" sz="2300" dirty="0" smtClean="0"/>
          </a:p>
          <a:p>
            <a:r>
              <a:rPr lang="ar-SA" sz="2300" b="1" dirty="0"/>
              <a:t>الأدوات </a:t>
            </a:r>
            <a:endParaRPr lang="en-US" sz="2300" dirty="0"/>
          </a:p>
          <a:p>
            <a:r>
              <a:rPr lang="ar-SA" sz="2300" dirty="0"/>
              <a:t>يجب أن يرتدي اللاعب الحر(الإثنين) </a:t>
            </a:r>
            <a:r>
              <a:rPr lang="ar-SA" sz="2300" dirty="0" err="1"/>
              <a:t>زيأ</a:t>
            </a:r>
            <a:r>
              <a:rPr lang="ar-SA" sz="2300" dirty="0"/>
              <a:t> أو سترة</a:t>
            </a:r>
            <a:r>
              <a:rPr lang="en-US" sz="2300" dirty="0"/>
              <a:t>/ </a:t>
            </a:r>
            <a:r>
              <a:rPr lang="ar-SA" sz="2300" dirty="0"/>
              <a:t>صدرية لإعادة تعيين لاعب حرو التي يجب ان تكون مختلفة اللون عن أي لون من بقية الفريق، ويجب أن تكون الملابس متباينة بوضوح عن بقية الفريق</a:t>
            </a:r>
            <a:r>
              <a:rPr lang="en-US" sz="2300" dirty="0"/>
              <a:t>. </a:t>
            </a:r>
            <a:r>
              <a:rPr lang="ar-SA" sz="2300" dirty="0"/>
              <a:t>يجب أن تكون ملابس اللاعب الحر مرقمة مثل بقية الفريق</a:t>
            </a:r>
            <a:r>
              <a:rPr lang="en-US" sz="2300" dirty="0"/>
              <a:t>.</a:t>
            </a:r>
          </a:p>
          <a:p>
            <a:r>
              <a:rPr lang="ar-SA" sz="2300" dirty="0"/>
              <a:t>لمسابقات الاتحاد الدولي للكرة الطائرة، العالمية والرسمية، يجب أن يرتدي اللاعب الحر المعاد تعيينه إن أمكن </a:t>
            </a:r>
            <a:r>
              <a:rPr lang="ar-SA" sz="2300" dirty="0" err="1"/>
              <a:t>الفانيلة</a:t>
            </a:r>
            <a:r>
              <a:rPr lang="ar-SA" sz="2300" dirty="0"/>
              <a:t> بنفس التصميم واللون كما في اللاعب الحر الأصلي، ولكن يحتفظ برقمه</a:t>
            </a:r>
            <a:r>
              <a:rPr lang="en-US" sz="2300" dirty="0"/>
              <a:t>.</a:t>
            </a:r>
          </a:p>
          <a:p>
            <a:endParaRPr lang="ar-SA" sz="2200" dirty="0">
              <a:cs typeface="+mj-cs"/>
            </a:endParaRPr>
          </a:p>
        </p:txBody>
      </p:sp>
    </p:spTree>
    <p:extLst>
      <p:ext uri="{BB962C8B-B14F-4D97-AF65-F5344CB8AC3E}">
        <p14:creationId xmlns:p14="http://schemas.microsoft.com/office/powerpoint/2010/main" val="36086882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940490" y="136477"/>
            <a:ext cx="2606722" cy="431919"/>
          </a:xfrm>
        </p:spPr>
        <p:txBody>
          <a:bodyPr>
            <a:noAutofit/>
          </a:bodyPr>
          <a:lstStyle/>
          <a:p>
            <a:r>
              <a:rPr lang="ar-IQ" sz="4800" b="1" dirty="0" smtClean="0"/>
              <a:t>اللاعب الحر</a:t>
            </a:r>
            <a:endParaRPr lang="ar-SA" sz="4800" b="1" dirty="0"/>
          </a:p>
        </p:txBody>
      </p:sp>
      <p:sp>
        <p:nvSpPr>
          <p:cNvPr id="3" name="عنصر نائب للمحتوى 2"/>
          <p:cNvSpPr>
            <a:spLocks noGrp="1"/>
          </p:cNvSpPr>
          <p:nvPr>
            <p:ph idx="1"/>
          </p:nvPr>
        </p:nvSpPr>
        <p:spPr>
          <a:xfrm>
            <a:off x="450376" y="764275"/>
            <a:ext cx="11452062" cy="5854889"/>
          </a:xfrm>
        </p:spPr>
        <p:txBody>
          <a:bodyPr>
            <a:noAutofit/>
          </a:bodyPr>
          <a:lstStyle/>
          <a:p>
            <a:pPr marL="0" indent="0" algn="ctr">
              <a:buNone/>
            </a:pPr>
            <a:r>
              <a:rPr lang="ar-SA" sz="3600" b="1" dirty="0">
                <a:cs typeface="+mj-cs"/>
              </a:rPr>
              <a:t>الحركات المتعلقة باللاعب الحر</a:t>
            </a:r>
            <a:endParaRPr lang="en-US" sz="3600" dirty="0">
              <a:cs typeface="+mj-cs"/>
            </a:endParaRPr>
          </a:p>
          <a:p>
            <a:pPr marL="0" indent="0" algn="ctr">
              <a:buNone/>
            </a:pPr>
            <a:r>
              <a:rPr lang="ar-SA" sz="3600" dirty="0">
                <a:cs typeface="+mj-cs"/>
              </a:rPr>
              <a:t>يسمح أن يحل محل أي لاعب في مركز الصف الخلفي</a:t>
            </a:r>
            <a:endParaRPr lang="en-US" sz="3600" dirty="0">
              <a:cs typeface="+mj-cs"/>
            </a:endParaRPr>
          </a:p>
          <a:p>
            <a:pPr marL="0" indent="0" algn="ctr">
              <a:buNone/>
            </a:pPr>
            <a:r>
              <a:rPr lang="ar-SA" sz="3600" dirty="0">
                <a:cs typeface="+mj-cs"/>
              </a:rPr>
              <a:t>يكون محكوماً </a:t>
            </a:r>
            <a:r>
              <a:rPr lang="ar-SA" sz="3600" dirty="0" err="1">
                <a:cs typeface="+mj-cs"/>
              </a:rPr>
              <a:t>بآداء</a:t>
            </a:r>
            <a:r>
              <a:rPr lang="ar-SA" sz="3600" dirty="0">
                <a:cs typeface="+mj-cs"/>
              </a:rPr>
              <a:t> لاعب الصف الخلفي، ولا يسمح له بإكمال الضربة الهجومية من أي مكان</a:t>
            </a:r>
            <a:r>
              <a:rPr lang="en-US" sz="3600" dirty="0">
                <a:cs typeface="+mj-cs"/>
              </a:rPr>
              <a:t> (</a:t>
            </a:r>
            <a:r>
              <a:rPr lang="ar-SA" sz="3600" dirty="0">
                <a:cs typeface="+mj-cs"/>
              </a:rPr>
              <a:t>شاملاً الملعب والمنطقة الحرة</a:t>
            </a:r>
            <a:r>
              <a:rPr lang="en-US" sz="3600" dirty="0">
                <a:cs typeface="+mj-cs"/>
              </a:rPr>
              <a:t>) </a:t>
            </a:r>
            <a:r>
              <a:rPr lang="ar-SA" sz="3600" dirty="0">
                <a:cs typeface="+mj-cs"/>
              </a:rPr>
              <a:t>إذا كانت الكرة عند لحظة التلامس أعلى بالكامل من الحافة العليا للشبكة</a:t>
            </a:r>
            <a:r>
              <a:rPr lang="en-US" sz="3600" dirty="0">
                <a:cs typeface="+mj-cs"/>
              </a:rPr>
              <a:t>.</a:t>
            </a:r>
          </a:p>
          <a:p>
            <a:pPr marL="0" indent="0" algn="ctr">
              <a:buNone/>
            </a:pPr>
            <a:r>
              <a:rPr lang="ar-SA" sz="3600" dirty="0">
                <a:cs typeface="+mj-cs"/>
              </a:rPr>
              <a:t>لا يحق له الإرسال أو الصد أو محاولة الصد</a:t>
            </a:r>
            <a:endParaRPr lang="en-US" sz="3600" dirty="0">
              <a:cs typeface="+mj-cs"/>
            </a:endParaRPr>
          </a:p>
          <a:p>
            <a:pPr marL="0" indent="0" algn="ctr">
              <a:buNone/>
            </a:pPr>
            <a:r>
              <a:rPr lang="ar-SA" sz="3600" dirty="0">
                <a:cs typeface="+mj-cs"/>
              </a:rPr>
              <a:t>لا يحق للاعب الحر تكملة الضربة الهجومية عندما تكون الكرة بالكامل أعلى من قمة الشبكة، إذا كانت الكرة قادمة من تمريرة من الأعلى بالأصابع بواسطة اللاعب الحر في المنطقة الأمامية الخاصة له، ويجوز أن تلعب الكرة هجومية بحرية إذا أدى اللاعب الحر نفس الحركة من خارج المنطقة الأمامية الخاصة له</a:t>
            </a:r>
            <a:r>
              <a:rPr lang="en-US" sz="3600" dirty="0" smtClean="0">
                <a:cs typeface="+mj-cs"/>
              </a:rPr>
              <a:t>.</a:t>
            </a:r>
            <a:endParaRPr lang="en-US" sz="3600" dirty="0">
              <a:cs typeface="+mj-cs"/>
            </a:endParaRPr>
          </a:p>
        </p:txBody>
      </p:sp>
    </p:spTree>
    <p:extLst>
      <p:ext uri="{BB962C8B-B14F-4D97-AF65-F5344CB8AC3E}">
        <p14:creationId xmlns:p14="http://schemas.microsoft.com/office/powerpoint/2010/main" val="16516346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940490" y="136477"/>
            <a:ext cx="2606722" cy="431919"/>
          </a:xfrm>
        </p:spPr>
        <p:txBody>
          <a:bodyPr>
            <a:noAutofit/>
          </a:bodyPr>
          <a:lstStyle/>
          <a:p>
            <a:r>
              <a:rPr lang="ar-IQ" sz="4800" b="1" dirty="0" smtClean="0"/>
              <a:t>اللاعب الحر</a:t>
            </a:r>
            <a:endParaRPr lang="ar-SA" sz="4800" b="1" dirty="0"/>
          </a:p>
        </p:txBody>
      </p:sp>
      <p:sp>
        <p:nvSpPr>
          <p:cNvPr id="3" name="عنصر نائب للمحتوى 2"/>
          <p:cNvSpPr>
            <a:spLocks noGrp="1"/>
          </p:cNvSpPr>
          <p:nvPr>
            <p:ph idx="1"/>
          </p:nvPr>
        </p:nvSpPr>
        <p:spPr>
          <a:xfrm>
            <a:off x="450376" y="764275"/>
            <a:ext cx="11452062" cy="5854889"/>
          </a:xfrm>
        </p:spPr>
        <p:txBody>
          <a:bodyPr>
            <a:noAutofit/>
          </a:bodyPr>
          <a:lstStyle/>
          <a:p>
            <a:pPr marL="0" indent="0" algn="ctr">
              <a:buNone/>
            </a:pPr>
            <a:r>
              <a:rPr lang="ar-SA" sz="2500" b="1" dirty="0"/>
              <a:t>تغيرات اللاعب الحر</a:t>
            </a:r>
            <a:endParaRPr lang="en-US" sz="2500" dirty="0"/>
          </a:p>
          <a:p>
            <a:pPr marL="0" indent="0" algn="ctr">
              <a:buNone/>
            </a:pPr>
            <a:r>
              <a:rPr lang="ar-SA" sz="2500" dirty="0"/>
              <a:t>لا تحتسب تغيرات اللاعب الحر كتبديلات</a:t>
            </a:r>
            <a:endParaRPr lang="en-US" sz="2500" dirty="0"/>
          </a:p>
          <a:p>
            <a:pPr marL="0" indent="0" algn="ctr">
              <a:buNone/>
            </a:pPr>
            <a:r>
              <a:rPr lang="ar-SA" sz="2500" dirty="0"/>
              <a:t>إنها غير محدودة ولكن يجب أن يكون تداول مكتمل بين تغييرين للاعب الحر إلا إذا تسبب </a:t>
            </a:r>
            <a:r>
              <a:rPr lang="ar-SA" sz="2500" dirty="0" err="1"/>
              <a:t>أنذار</a:t>
            </a:r>
            <a:r>
              <a:rPr lang="ar-SA" sz="2500" dirty="0"/>
              <a:t> للمنافس في الدو ا رن وانتقال اللاعب الحر إلى مركز</a:t>
            </a:r>
            <a:r>
              <a:rPr lang="en-US" sz="2500" dirty="0"/>
              <a:t> 4</a:t>
            </a:r>
            <a:r>
              <a:rPr lang="ar-SA" sz="2500" dirty="0"/>
              <a:t>، أو إذا أصبح اللاعب الحر الفعلي غير قادر على اللعب، بجعل التداول غير مكتمل</a:t>
            </a:r>
            <a:endParaRPr lang="en-US" sz="2500" dirty="0"/>
          </a:p>
          <a:p>
            <a:pPr marL="0" indent="0" algn="ctr">
              <a:buNone/>
            </a:pPr>
            <a:r>
              <a:rPr lang="ar-SA" sz="2500" dirty="0"/>
              <a:t>يجوز اللاعب المتغير العادي أن يتغير </a:t>
            </a:r>
            <a:r>
              <a:rPr lang="ar-SA" sz="2500" dirty="0" err="1"/>
              <a:t>وإعادة</a:t>
            </a:r>
            <a:r>
              <a:rPr lang="ar-SA" sz="2500" dirty="0"/>
              <a:t> تغييره بواسطة أي لاعب حر</a:t>
            </a:r>
            <a:r>
              <a:rPr lang="en-US" sz="2500" dirty="0"/>
              <a:t>. </a:t>
            </a:r>
            <a:r>
              <a:rPr lang="ar-SA" sz="2500" dirty="0"/>
              <a:t>يستطيع اللاعب الحر الفعلي أن يتغير فقط بواسطة تغيير عادي لذلك المركز أو مع اللاعب الحر الثاني</a:t>
            </a:r>
            <a:r>
              <a:rPr lang="en-US" sz="2500" dirty="0"/>
              <a:t>.</a:t>
            </a:r>
          </a:p>
          <a:p>
            <a:pPr marL="0" indent="0" algn="ctr">
              <a:buNone/>
            </a:pPr>
            <a:r>
              <a:rPr lang="ar-SA" sz="2500" dirty="0"/>
              <a:t>عند بداية كل شوط، لا يستطيع اللاعب الحر دخول الملعب حتى انتهاء الحكم الثاني من تدقيق ترتيب الدو ا رن والسماح بتغيير اللاعب الحر مع اللاعب الأساسي</a:t>
            </a:r>
            <a:r>
              <a:rPr lang="en-US" sz="2500" dirty="0"/>
              <a:t>.</a:t>
            </a:r>
          </a:p>
          <a:p>
            <a:pPr marL="0" indent="0" algn="ctr">
              <a:buNone/>
            </a:pPr>
            <a:r>
              <a:rPr lang="ar-SA" sz="2500" dirty="0"/>
              <a:t>التغيرات الأخرى للاعب الحر يجب أن تؤدي فقط بينما تكون الكرة خارج اللعب وقبل صافرة الحكم للإرسال</a:t>
            </a:r>
            <a:r>
              <a:rPr lang="en-US" sz="2500" dirty="0"/>
              <a:t>.</a:t>
            </a:r>
          </a:p>
          <a:p>
            <a:pPr marL="0" indent="0" algn="ctr">
              <a:buNone/>
            </a:pPr>
            <a:r>
              <a:rPr lang="ar-SA" sz="2500" dirty="0"/>
              <a:t>يجب ألا يرفض تغيير اللاعب الحر بعد الصافرة للإرسال ولكن قبل ضربة الإرسال، على كل حال، بعد نهاية التداول، يجب إخطار رئيس الشوط بأن هذا ليس الاجراء المسموح، وتكرار ذلك سيكون سببا </a:t>
            </a:r>
            <a:r>
              <a:rPr lang="ar-SA" sz="2500" dirty="0" err="1"/>
              <a:t>لجزاءات</a:t>
            </a:r>
            <a:r>
              <a:rPr lang="ar-SA" sz="2500" dirty="0"/>
              <a:t> التأخير</a:t>
            </a:r>
            <a:r>
              <a:rPr lang="en-US" sz="2500" dirty="0"/>
              <a:t>.</a:t>
            </a:r>
          </a:p>
          <a:p>
            <a:pPr marL="0" indent="0" algn="ctr">
              <a:buNone/>
            </a:pPr>
            <a:r>
              <a:rPr lang="ar-SA" sz="2500" dirty="0"/>
              <a:t>يجب أن تكون نتيجة تأخي ا رت اللاعب الحر اللاحقة إيقاف اللعب فو ا رً، وفرض </a:t>
            </a:r>
            <a:r>
              <a:rPr lang="ar-SA" sz="2500" dirty="0" err="1"/>
              <a:t>جزاءات</a:t>
            </a:r>
            <a:r>
              <a:rPr lang="ar-SA" sz="2500" dirty="0"/>
              <a:t> التأخير، وسيحدد الفريق المرسل التالي بواسطة درجة جزاء التأخير</a:t>
            </a:r>
            <a:r>
              <a:rPr lang="en-US" sz="2500" dirty="0"/>
              <a:t>.</a:t>
            </a:r>
          </a:p>
        </p:txBody>
      </p:sp>
    </p:spTree>
    <p:extLst>
      <p:ext uri="{BB962C8B-B14F-4D97-AF65-F5344CB8AC3E}">
        <p14:creationId xmlns:p14="http://schemas.microsoft.com/office/powerpoint/2010/main" val="3342296843"/>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492</Words>
  <Application>Microsoft Office PowerPoint</Application>
  <PresentationFormat>ملء الشاشة</PresentationFormat>
  <Paragraphs>25</Paragraphs>
  <Slides>3</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3</vt:i4>
      </vt:variant>
    </vt:vector>
  </HeadingPairs>
  <TitlesOfParts>
    <vt:vector size="8" baseType="lpstr">
      <vt:lpstr>Arial</vt:lpstr>
      <vt:lpstr>Calibri</vt:lpstr>
      <vt:lpstr>Calibri Light</vt:lpstr>
      <vt:lpstr>Times New Roman</vt:lpstr>
      <vt:lpstr>نسق Office</vt:lpstr>
      <vt:lpstr>اللاعب الحر</vt:lpstr>
      <vt:lpstr>اللاعب الحر</vt:lpstr>
      <vt:lpstr>اللاعب الحر</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التجهيزات والادوات</dc:title>
  <dc:creator>DR.Ahmed Saker 2O14</dc:creator>
  <cp:lastModifiedBy>Windows User</cp:lastModifiedBy>
  <cp:revision>6</cp:revision>
  <dcterms:created xsi:type="dcterms:W3CDTF">2018-12-12T05:44:38Z</dcterms:created>
  <dcterms:modified xsi:type="dcterms:W3CDTF">2019-09-05T21:26:15Z</dcterms:modified>
</cp:coreProperties>
</file>